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68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320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96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785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3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508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92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151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64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473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73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8EFAB-74DE-45A6-B761-B8D255E15A59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6C45A-EDE2-400E-89A1-EC956730D8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1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6250" y="125628"/>
            <a:ext cx="10972800" cy="450850"/>
          </a:xfrm>
        </p:spPr>
        <p:txBody>
          <a:bodyPr>
            <a:noAutofit/>
          </a:bodyPr>
          <a:lstStyle/>
          <a:p>
            <a:pPr algn="ctr"/>
            <a:r>
              <a:rPr lang="ja-JP" altLang="en-US" sz="3600" b="1" dirty="0" smtClean="0"/>
              <a:t>申 請 要 否 確 認</a:t>
            </a:r>
            <a:r>
              <a:rPr lang="ja-JP" altLang="en-US" sz="3600" b="1" dirty="0"/>
              <a:t> </a:t>
            </a:r>
            <a:r>
              <a:rPr lang="ja-JP" altLang="en-US" sz="3600" b="1" dirty="0" smtClean="0"/>
              <a:t>表</a:t>
            </a:r>
            <a:endParaRPr kumimoji="1" lang="ja-JP" altLang="en-US" sz="3600" b="1" dirty="0"/>
          </a:p>
        </p:txBody>
      </p:sp>
      <p:sp>
        <p:nvSpPr>
          <p:cNvPr id="4" name="角丸四角形 3"/>
          <p:cNvSpPr/>
          <p:nvPr/>
        </p:nvSpPr>
        <p:spPr>
          <a:xfrm>
            <a:off x="254000" y="1024154"/>
            <a:ext cx="2273300" cy="889000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（ア）</a:t>
            </a:r>
            <a:r>
              <a:rPr lang="ja-JP" altLang="ja-JP" b="1" dirty="0" smtClean="0">
                <a:solidFill>
                  <a:schemeClr val="tx1"/>
                </a:solidFill>
              </a:rPr>
              <a:t>中学生ま</a:t>
            </a:r>
            <a:r>
              <a:rPr lang="ja-JP" altLang="en-US" b="1" dirty="0" smtClean="0">
                <a:solidFill>
                  <a:schemeClr val="tx1"/>
                </a:solidFill>
              </a:rPr>
              <a:t>で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</a:t>
            </a:r>
            <a:r>
              <a:rPr lang="ja-JP" altLang="en-US" b="1" dirty="0" smtClean="0">
                <a:solidFill>
                  <a:schemeClr val="tx1"/>
                </a:solidFill>
              </a:rPr>
              <a:t>　　</a:t>
            </a:r>
            <a:r>
              <a:rPr lang="ja-JP" altLang="ja-JP" b="1" dirty="0" smtClean="0">
                <a:solidFill>
                  <a:schemeClr val="tx1"/>
                </a:solidFill>
              </a:rPr>
              <a:t>の</a:t>
            </a:r>
            <a:r>
              <a:rPr lang="ja-JP" altLang="ja-JP" b="1" dirty="0">
                <a:solidFill>
                  <a:schemeClr val="tx1"/>
                </a:solidFill>
              </a:rPr>
              <a:t>児童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254000" y="4867961"/>
            <a:ext cx="2273300" cy="889000"/>
          </a:xfrm>
          <a:prstGeom prst="roundRect">
            <a:avLst/>
          </a:prstGeom>
          <a:solidFill>
            <a:schemeClr val="accent4"/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（ウ）新生児</a:t>
            </a:r>
            <a:r>
              <a:rPr lang="ja-JP" altLang="en-US" b="1" dirty="0" smtClean="0"/>
              <a:t>　</a:t>
            </a:r>
            <a:endParaRPr kumimoji="1" lang="ja-JP" altLang="en-US" b="1" dirty="0"/>
          </a:p>
        </p:txBody>
      </p:sp>
      <p:sp>
        <p:nvSpPr>
          <p:cNvPr id="6" name="角丸四角形 5"/>
          <p:cNvSpPr/>
          <p:nvPr/>
        </p:nvSpPr>
        <p:spPr>
          <a:xfrm>
            <a:off x="254000" y="2864161"/>
            <a:ext cx="2273300" cy="889000"/>
          </a:xfrm>
          <a:prstGeom prst="roundRect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（イ）</a:t>
            </a:r>
            <a:r>
              <a:rPr lang="ja-JP" altLang="ja-JP" b="1" dirty="0" smtClean="0">
                <a:solidFill>
                  <a:schemeClr val="tx1"/>
                </a:solidFill>
              </a:rPr>
              <a:t>高校生</a:t>
            </a:r>
            <a:r>
              <a:rPr lang="ja-JP" altLang="ja-JP" b="1" dirty="0">
                <a:solidFill>
                  <a:schemeClr val="tx1"/>
                </a:solidFill>
              </a:rPr>
              <a:t>世代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3446868" y="5837006"/>
            <a:ext cx="5080000" cy="8399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１２月８日以降に出生届を</a:t>
            </a:r>
            <a:r>
              <a:rPr lang="ja-JP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提出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</a:t>
            </a:r>
            <a:r>
              <a:rPr lang="ja-JP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endParaRPr lang="en-US" altLang="ja-JP" sz="16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令和４年３月３１日まで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に生まれた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398000" y="2924710"/>
            <a:ext cx="24828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/>
              <a:t>(1)【</a:t>
            </a:r>
            <a:r>
              <a:rPr lang="ja-JP" altLang="en-US" b="1" dirty="0" smtClean="0"/>
              <a:t>申請が不要</a:t>
            </a:r>
            <a:r>
              <a:rPr lang="en-US" altLang="ja-JP" b="1" dirty="0" smtClean="0"/>
              <a:t>】</a:t>
            </a:r>
          </a:p>
          <a:p>
            <a:r>
              <a:rPr lang="ja-JP" altLang="en-US" b="1" dirty="0" smtClean="0"/>
              <a:t>（１２月２４日支給）</a:t>
            </a:r>
            <a:endParaRPr kumimoji="1" lang="ja-JP" altLang="en-US" b="1" dirty="0"/>
          </a:p>
        </p:txBody>
      </p:sp>
      <p:sp>
        <p:nvSpPr>
          <p:cNvPr id="18" name="角丸四角形 17"/>
          <p:cNvSpPr/>
          <p:nvPr/>
        </p:nvSpPr>
        <p:spPr>
          <a:xfrm>
            <a:off x="3446868" y="4867961"/>
            <a:ext cx="5080000" cy="83995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令和３年９月</a:t>
            </a:r>
            <a:r>
              <a:rPr lang="ja-JP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１日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ja-JP" altLang="ja-JP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１１月３０日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までに生まれた（１２月７日時点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</a:t>
            </a:r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出生届を提出済み）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5520144" y="1798394"/>
            <a:ext cx="3006724" cy="7546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所属</a:t>
            </a:r>
            <a:r>
              <a:rPr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庁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から児童手当を受給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3446868" y="2864161"/>
            <a:ext cx="5080000" cy="76743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（ア）中学生までの児童の兄弟がいる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398000" y="3824357"/>
            <a:ext cx="248285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(2)【</a:t>
            </a:r>
            <a:r>
              <a:rPr lang="ja-JP" altLang="en-US" b="1" dirty="0" smtClean="0"/>
              <a:t>申請が必要</a:t>
            </a:r>
            <a:r>
              <a:rPr lang="en-US" altLang="ja-JP" b="1" dirty="0" smtClean="0"/>
              <a:t>】</a:t>
            </a:r>
          </a:p>
          <a:p>
            <a:pPr algn="ctr"/>
            <a:r>
              <a:rPr lang="ja-JP" altLang="en-US" b="1" dirty="0" smtClean="0"/>
              <a:t>（申請後順次支給）</a:t>
            </a:r>
            <a:endParaRPr kumimoji="1" lang="ja-JP" altLang="en-US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9398000" y="4964773"/>
            <a:ext cx="24828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/>
              <a:t>(1)【</a:t>
            </a:r>
            <a:r>
              <a:rPr lang="ja-JP" altLang="en-US" b="1" dirty="0" smtClean="0"/>
              <a:t>申請が不要</a:t>
            </a:r>
            <a:r>
              <a:rPr lang="en-US" altLang="ja-JP" b="1" dirty="0" smtClean="0"/>
              <a:t>】</a:t>
            </a:r>
          </a:p>
          <a:p>
            <a:r>
              <a:rPr lang="ja-JP" altLang="en-US" b="1" dirty="0" smtClean="0"/>
              <a:t>（１２月２４日</a:t>
            </a:r>
            <a:r>
              <a:rPr lang="ja-JP" altLang="en-US" b="1" dirty="0"/>
              <a:t>支給）</a:t>
            </a:r>
            <a:endParaRPr kumimoji="1" lang="ja-JP" altLang="en-US" b="1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398000" y="5933818"/>
            <a:ext cx="248285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(3)【</a:t>
            </a:r>
            <a:r>
              <a:rPr lang="ja-JP" altLang="en-US" b="1" dirty="0" smtClean="0"/>
              <a:t>申請が必要</a:t>
            </a:r>
            <a:r>
              <a:rPr lang="en-US" altLang="ja-JP" b="1" dirty="0" smtClean="0"/>
              <a:t>】</a:t>
            </a:r>
          </a:p>
          <a:p>
            <a:pPr algn="ctr"/>
            <a:r>
              <a:rPr lang="ja-JP" altLang="en-US" b="1" dirty="0" smtClean="0"/>
              <a:t>（申請後順次支給）</a:t>
            </a:r>
            <a:endParaRPr kumimoji="1" lang="ja-JP" altLang="en-US" b="1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398000" y="1047750"/>
            <a:ext cx="24828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/>
              <a:t>(</a:t>
            </a:r>
            <a:r>
              <a:rPr lang="en-US" altLang="ja-JP" b="1" dirty="0" smtClean="0"/>
              <a:t>1)【</a:t>
            </a:r>
            <a:r>
              <a:rPr lang="ja-JP" altLang="en-US" b="1" dirty="0" smtClean="0"/>
              <a:t>申請が不要</a:t>
            </a:r>
            <a:r>
              <a:rPr lang="en-US" altLang="ja-JP" b="1" dirty="0" smtClean="0"/>
              <a:t>】</a:t>
            </a:r>
          </a:p>
          <a:p>
            <a:r>
              <a:rPr lang="ja-JP" altLang="en-US" b="1" dirty="0" smtClean="0"/>
              <a:t>（１２月２４日支給）</a:t>
            </a:r>
            <a:endParaRPr kumimoji="1" lang="ja-JP" altLang="en-US" b="1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398000" y="1849688"/>
            <a:ext cx="248285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(</a:t>
            </a:r>
            <a:r>
              <a:rPr lang="en-US" altLang="ja-JP" b="1" dirty="0"/>
              <a:t>2</a:t>
            </a:r>
            <a:r>
              <a:rPr lang="en-US" altLang="ja-JP" b="1" dirty="0" smtClean="0"/>
              <a:t>)【</a:t>
            </a:r>
            <a:r>
              <a:rPr lang="ja-JP" altLang="en-US" b="1" dirty="0" smtClean="0"/>
              <a:t>申請が必要</a:t>
            </a:r>
            <a:r>
              <a:rPr lang="en-US" altLang="ja-JP" b="1" dirty="0" smtClean="0"/>
              <a:t>】</a:t>
            </a:r>
          </a:p>
          <a:p>
            <a:pPr algn="ctr"/>
            <a:r>
              <a:rPr lang="ja-JP" altLang="en-US" b="1" dirty="0" smtClean="0"/>
              <a:t>（申請後順次支給）</a:t>
            </a:r>
            <a:endParaRPr kumimoji="1" lang="ja-JP" altLang="en-US" b="1" dirty="0"/>
          </a:p>
        </p:txBody>
      </p:sp>
      <p:sp>
        <p:nvSpPr>
          <p:cNvPr id="29" name="角丸四角形 28"/>
          <p:cNvSpPr/>
          <p:nvPr/>
        </p:nvSpPr>
        <p:spPr>
          <a:xfrm>
            <a:off x="3397250" y="1026804"/>
            <a:ext cx="1403350" cy="6812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公務員以外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0" name="右矢印 29"/>
          <p:cNvSpPr/>
          <p:nvPr/>
        </p:nvSpPr>
        <p:spPr>
          <a:xfrm>
            <a:off x="2701925" y="1240740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右矢印 30"/>
          <p:cNvSpPr/>
          <p:nvPr/>
        </p:nvSpPr>
        <p:spPr>
          <a:xfrm>
            <a:off x="2701925" y="3175829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右矢印 31"/>
          <p:cNvSpPr/>
          <p:nvPr/>
        </p:nvSpPr>
        <p:spPr>
          <a:xfrm>
            <a:off x="4903788" y="2042679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右矢印 35"/>
          <p:cNvSpPr/>
          <p:nvPr/>
        </p:nvSpPr>
        <p:spPr>
          <a:xfrm rot="2278393">
            <a:off x="2642453" y="3794278"/>
            <a:ext cx="665044" cy="254866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右矢印 37"/>
          <p:cNvSpPr/>
          <p:nvPr/>
        </p:nvSpPr>
        <p:spPr>
          <a:xfrm rot="2278393">
            <a:off x="2642453" y="5855005"/>
            <a:ext cx="665044" cy="254866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右矢印 38"/>
          <p:cNvSpPr/>
          <p:nvPr/>
        </p:nvSpPr>
        <p:spPr>
          <a:xfrm rot="2278393">
            <a:off x="2642453" y="1785721"/>
            <a:ext cx="665044" cy="254866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8677275" y="2031809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右矢印 42"/>
          <p:cNvSpPr/>
          <p:nvPr/>
        </p:nvSpPr>
        <p:spPr>
          <a:xfrm>
            <a:off x="8677275" y="5157763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右矢印 43"/>
          <p:cNvSpPr/>
          <p:nvPr/>
        </p:nvSpPr>
        <p:spPr>
          <a:xfrm>
            <a:off x="8658225" y="3117700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右矢印 44"/>
          <p:cNvSpPr/>
          <p:nvPr/>
        </p:nvSpPr>
        <p:spPr>
          <a:xfrm>
            <a:off x="8689384" y="4016128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右矢印 45"/>
          <p:cNvSpPr/>
          <p:nvPr/>
        </p:nvSpPr>
        <p:spPr>
          <a:xfrm>
            <a:off x="8689384" y="6126810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右矢印 46"/>
          <p:cNvSpPr/>
          <p:nvPr/>
        </p:nvSpPr>
        <p:spPr>
          <a:xfrm>
            <a:off x="2706563" y="5157763"/>
            <a:ext cx="546100" cy="260350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右矢印 47"/>
          <p:cNvSpPr/>
          <p:nvPr/>
        </p:nvSpPr>
        <p:spPr>
          <a:xfrm>
            <a:off x="4949825" y="1189752"/>
            <a:ext cx="4273550" cy="297519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3407974" y="1845032"/>
            <a:ext cx="1403350" cy="68120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公務員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3446868" y="3763808"/>
            <a:ext cx="5080000" cy="76743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（ア）中学生までの児童の兄弟がいない</a:t>
            </a:r>
            <a:endParaRPr kumimoji="1" lang="ja-JP" altLang="en-US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タイトル 1"/>
          <p:cNvSpPr txBox="1">
            <a:spLocks/>
          </p:cNvSpPr>
          <p:nvPr/>
        </p:nvSpPr>
        <p:spPr>
          <a:xfrm>
            <a:off x="9863397" y="2517227"/>
            <a:ext cx="1552055" cy="288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ja-JP" sz="1400" b="1" dirty="0" smtClean="0">
                <a:latin typeface="+mn-ea"/>
                <a:ea typeface="+mn-ea"/>
              </a:rPr>
              <a:t>※</a:t>
            </a:r>
            <a:r>
              <a:rPr lang="ja-JP" altLang="en-US" sz="1400" b="1" dirty="0" smtClean="0">
                <a:latin typeface="+mn-ea"/>
                <a:ea typeface="+mn-ea"/>
              </a:rPr>
              <a:t>一部申請</a:t>
            </a:r>
            <a:r>
              <a:rPr lang="ja-JP" altLang="en-US" sz="1400" b="1" dirty="0">
                <a:latin typeface="+mn-ea"/>
                <a:ea typeface="+mn-ea"/>
              </a:rPr>
              <a:t>不要</a:t>
            </a:r>
            <a:endParaRPr lang="ja-JP" altLang="en-US" sz="1200" b="1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558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4362</TotalTime>
  <Words>169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申 請 要 否 確 認 表</vt:lpstr>
    </vt:vector>
  </TitlesOfParts>
  <Company>玄海町役場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nishi-hinano</dc:creator>
  <cp:lastModifiedBy>nishi-hinano</cp:lastModifiedBy>
  <cp:revision>33</cp:revision>
  <cp:lastPrinted>2022-02-08T07:46:25Z</cp:lastPrinted>
  <dcterms:created xsi:type="dcterms:W3CDTF">2021-12-13T07:57:32Z</dcterms:created>
  <dcterms:modified xsi:type="dcterms:W3CDTF">2022-02-08T07:46:44Z</dcterms:modified>
</cp:coreProperties>
</file>